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687" r:id="rId2"/>
    <p:sldMasterId id="2147483699" r:id="rId3"/>
    <p:sldMasterId id="2147483777" r:id="rId4"/>
    <p:sldMasterId id="2147483801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2" r:id="rId22"/>
    <p:sldId id="274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FF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>
        <p:scale>
          <a:sx n="75" d="100"/>
          <a:sy n="75" d="100"/>
        </p:scale>
        <p:origin x="235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9ECB2F-DCB5-4F9A-B54B-352F1F2B2CF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9D5688-1E21-4039-AEB9-93481D1C97B3}">
      <dgm:prSet/>
      <dgm:spPr/>
      <dgm:t>
        <a:bodyPr/>
        <a:lstStyle/>
        <a:p>
          <a:r>
            <a:rPr lang="en-US" baseline="0"/>
            <a:t>Dataset</a:t>
          </a:r>
          <a:endParaRPr lang="en-US"/>
        </a:p>
      </dgm:t>
    </dgm:pt>
    <dgm:pt modelId="{880063D3-D920-4289-B760-C5E51C61F1DB}" type="parTrans" cxnId="{F341F70C-0B10-4D82-8989-E9FA66DF2190}">
      <dgm:prSet/>
      <dgm:spPr/>
      <dgm:t>
        <a:bodyPr/>
        <a:lstStyle/>
        <a:p>
          <a:endParaRPr lang="en-US"/>
        </a:p>
      </dgm:t>
    </dgm:pt>
    <dgm:pt modelId="{60ABE607-B7E4-40AB-810A-9FBFDF5CE3DD}" type="sibTrans" cxnId="{F341F70C-0B10-4D82-8989-E9FA66DF2190}">
      <dgm:prSet/>
      <dgm:spPr/>
      <dgm:t>
        <a:bodyPr/>
        <a:lstStyle/>
        <a:p>
          <a:endParaRPr lang="en-US"/>
        </a:p>
      </dgm:t>
    </dgm:pt>
    <dgm:pt modelId="{C5F4A219-C953-429E-AEF6-CDCAC6BAFAF7}">
      <dgm:prSet/>
      <dgm:spPr/>
      <dgm:t>
        <a:bodyPr/>
        <a:lstStyle/>
        <a:p>
          <a:r>
            <a:rPr lang="en-US" baseline="0"/>
            <a:t>Preprocesado</a:t>
          </a:r>
          <a:endParaRPr lang="en-US"/>
        </a:p>
      </dgm:t>
    </dgm:pt>
    <dgm:pt modelId="{159FDC9C-70FA-44C5-9205-8329A65BF5B0}" type="parTrans" cxnId="{3DCB92B1-77B1-4F92-9530-FD3FBF61D7AC}">
      <dgm:prSet/>
      <dgm:spPr/>
      <dgm:t>
        <a:bodyPr/>
        <a:lstStyle/>
        <a:p>
          <a:endParaRPr lang="en-US"/>
        </a:p>
      </dgm:t>
    </dgm:pt>
    <dgm:pt modelId="{BC76785B-1306-459C-A27B-DE42B36E3A2E}" type="sibTrans" cxnId="{3DCB92B1-77B1-4F92-9530-FD3FBF61D7AC}">
      <dgm:prSet/>
      <dgm:spPr/>
      <dgm:t>
        <a:bodyPr/>
        <a:lstStyle/>
        <a:p>
          <a:endParaRPr lang="en-US"/>
        </a:p>
      </dgm:t>
    </dgm:pt>
    <dgm:pt modelId="{D17C8CB7-F0FA-43F7-9944-96009248806C}">
      <dgm:prSet/>
      <dgm:spPr/>
      <dgm:t>
        <a:bodyPr/>
        <a:lstStyle/>
        <a:p>
          <a:r>
            <a:rPr lang="en-US" baseline="0"/>
            <a:t>Modelos</a:t>
          </a:r>
          <a:endParaRPr lang="en-US"/>
        </a:p>
      </dgm:t>
    </dgm:pt>
    <dgm:pt modelId="{34E599B4-0FF7-4B5C-9210-7E4D346202FA}" type="parTrans" cxnId="{AB28DFA9-7D73-403D-914F-FCE849563E85}">
      <dgm:prSet/>
      <dgm:spPr/>
      <dgm:t>
        <a:bodyPr/>
        <a:lstStyle/>
        <a:p>
          <a:endParaRPr lang="en-US"/>
        </a:p>
      </dgm:t>
    </dgm:pt>
    <dgm:pt modelId="{E901CB44-2319-4893-A148-19D6F97CF821}" type="sibTrans" cxnId="{AB28DFA9-7D73-403D-914F-FCE849563E85}">
      <dgm:prSet/>
      <dgm:spPr/>
      <dgm:t>
        <a:bodyPr/>
        <a:lstStyle/>
        <a:p>
          <a:endParaRPr lang="en-US"/>
        </a:p>
      </dgm:t>
    </dgm:pt>
    <dgm:pt modelId="{3020AE56-F7A0-4EA6-B499-0275452E7EF2}">
      <dgm:prSet/>
      <dgm:spPr/>
      <dgm:t>
        <a:bodyPr/>
        <a:lstStyle/>
        <a:p>
          <a:pPr algn="l">
            <a:buNone/>
          </a:pPr>
          <a:r>
            <a:rPr lang="en-US" baseline="0" dirty="0"/>
            <a:t>	</a:t>
          </a:r>
          <a:r>
            <a:rPr lang="en-US" baseline="0" dirty="0" err="1"/>
            <a:t>LeNet</a:t>
          </a:r>
          <a:endParaRPr lang="en-US" dirty="0"/>
        </a:p>
      </dgm:t>
    </dgm:pt>
    <dgm:pt modelId="{B04BEE7E-617F-494D-B2F3-136EFAC59CE1}" type="parTrans" cxnId="{0F70DC3C-4E39-4011-B442-DAABAB9866D3}">
      <dgm:prSet/>
      <dgm:spPr/>
      <dgm:t>
        <a:bodyPr/>
        <a:lstStyle/>
        <a:p>
          <a:endParaRPr lang="en-US"/>
        </a:p>
      </dgm:t>
    </dgm:pt>
    <dgm:pt modelId="{E702BE5A-3D27-476E-9B6B-719F7A069D81}" type="sibTrans" cxnId="{0F70DC3C-4E39-4011-B442-DAABAB9866D3}">
      <dgm:prSet/>
      <dgm:spPr/>
      <dgm:t>
        <a:bodyPr/>
        <a:lstStyle/>
        <a:p>
          <a:endParaRPr lang="en-US"/>
        </a:p>
      </dgm:t>
    </dgm:pt>
    <dgm:pt modelId="{CF1BCB33-6B0B-4B43-8DD8-0C65873F34F3}">
      <dgm:prSet/>
      <dgm:spPr/>
      <dgm:t>
        <a:bodyPr/>
        <a:lstStyle/>
        <a:p>
          <a:r>
            <a:rPr lang="en-US" baseline="0"/>
            <a:t>Autoencoder</a:t>
          </a:r>
          <a:endParaRPr lang="en-US"/>
        </a:p>
      </dgm:t>
    </dgm:pt>
    <dgm:pt modelId="{1D7AE8D8-36B9-495A-9819-5DE02404E643}" type="parTrans" cxnId="{BAF1D48A-F7E5-44A6-8BEC-C781C31174A5}">
      <dgm:prSet/>
      <dgm:spPr/>
      <dgm:t>
        <a:bodyPr/>
        <a:lstStyle/>
        <a:p>
          <a:endParaRPr lang="en-US"/>
        </a:p>
      </dgm:t>
    </dgm:pt>
    <dgm:pt modelId="{61A492E9-8033-4E7C-A727-A755DD87F2A9}" type="sibTrans" cxnId="{BAF1D48A-F7E5-44A6-8BEC-C781C31174A5}">
      <dgm:prSet/>
      <dgm:spPr/>
      <dgm:t>
        <a:bodyPr/>
        <a:lstStyle/>
        <a:p>
          <a:endParaRPr lang="en-US"/>
        </a:p>
      </dgm:t>
    </dgm:pt>
    <dgm:pt modelId="{8A6E8C48-6C98-4AFC-9FDA-3FC26B00BAB8}">
      <dgm:prSet/>
      <dgm:spPr/>
      <dgm:t>
        <a:bodyPr/>
        <a:lstStyle/>
        <a:p>
          <a:pPr algn="l">
            <a:buNone/>
          </a:pPr>
          <a:r>
            <a:rPr lang="en-US" baseline="0" dirty="0" err="1"/>
            <a:t>AlexNet</a:t>
          </a:r>
          <a:endParaRPr lang="en-US" dirty="0"/>
        </a:p>
      </dgm:t>
    </dgm:pt>
    <dgm:pt modelId="{0872A01F-4777-4497-98B2-EBF7607B683E}" type="sibTrans" cxnId="{67C3F3EC-FD20-4090-AB57-2DE8433EF105}">
      <dgm:prSet/>
      <dgm:spPr/>
      <dgm:t>
        <a:bodyPr/>
        <a:lstStyle/>
        <a:p>
          <a:endParaRPr lang="en-US"/>
        </a:p>
      </dgm:t>
    </dgm:pt>
    <dgm:pt modelId="{813C3CCC-9E66-4DD2-B489-BC0F6D96FB2C}" type="parTrans" cxnId="{67C3F3EC-FD20-4090-AB57-2DE8433EF105}">
      <dgm:prSet/>
      <dgm:spPr/>
      <dgm:t>
        <a:bodyPr/>
        <a:lstStyle/>
        <a:p>
          <a:endParaRPr lang="en-US"/>
        </a:p>
      </dgm:t>
    </dgm:pt>
    <dgm:pt modelId="{47C6E8CC-28C8-4A19-9861-FE8DA2EFC3F5}">
      <dgm:prSet/>
      <dgm:spPr/>
      <dgm:t>
        <a:bodyPr/>
        <a:lstStyle/>
        <a:p>
          <a:pPr algn="l">
            <a:buNone/>
          </a:pPr>
          <a:r>
            <a:rPr lang="en-US" baseline="0" dirty="0"/>
            <a:t>VGG16</a:t>
          </a:r>
          <a:endParaRPr lang="en-US" dirty="0"/>
        </a:p>
      </dgm:t>
    </dgm:pt>
    <dgm:pt modelId="{2527497A-5143-4100-ADB2-EAB77D9EEA1A}" type="sibTrans" cxnId="{051BF36C-80F0-4230-AC09-520F3CF55F9B}">
      <dgm:prSet/>
      <dgm:spPr/>
      <dgm:t>
        <a:bodyPr/>
        <a:lstStyle/>
        <a:p>
          <a:endParaRPr lang="en-US"/>
        </a:p>
      </dgm:t>
    </dgm:pt>
    <dgm:pt modelId="{9157AE88-9AEF-4276-9F0C-9F50D1E13117}" type="parTrans" cxnId="{051BF36C-80F0-4230-AC09-520F3CF55F9B}">
      <dgm:prSet/>
      <dgm:spPr/>
      <dgm:t>
        <a:bodyPr/>
        <a:lstStyle/>
        <a:p>
          <a:endParaRPr lang="en-US"/>
        </a:p>
      </dgm:t>
    </dgm:pt>
    <dgm:pt modelId="{75A733EF-B1B1-44D5-896B-87BDDC847221}">
      <dgm:prSet/>
      <dgm:spPr/>
      <dgm:t>
        <a:bodyPr/>
        <a:lstStyle/>
        <a:p>
          <a:pPr algn="l">
            <a:buNone/>
          </a:pPr>
          <a:r>
            <a:rPr lang="en-US" baseline="0" dirty="0" err="1"/>
            <a:t>GoogleNet</a:t>
          </a:r>
          <a:r>
            <a:rPr lang="en-US" baseline="0" dirty="0"/>
            <a:t> y Inception</a:t>
          </a:r>
          <a:endParaRPr lang="en-US" dirty="0"/>
        </a:p>
      </dgm:t>
    </dgm:pt>
    <dgm:pt modelId="{0664B121-67FE-4212-9B32-E4D674BBB790}" type="sibTrans" cxnId="{E1D985A6-4EDA-4694-9C1E-7B035250A902}">
      <dgm:prSet/>
      <dgm:spPr/>
      <dgm:t>
        <a:bodyPr/>
        <a:lstStyle/>
        <a:p>
          <a:endParaRPr lang="en-US"/>
        </a:p>
      </dgm:t>
    </dgm:pt>
    <dgm:pt modelId="{AFA03C8F-FDFC-4830-A772-40E953FD136C}" type="parTrans" cxnId="{E1D985A6-4EDA-4694-9C1E-7B035250A902}">
      <dgm:prSet/>
      <dgm:spPr/>
      <dgm:t>
        <a:bodyPr/>
        <a:lstStyle/>
        <a:p>
          <a:endParaRPr lang="en-US"/>
        </a:p>
      </dgm:t>
    </dgm:pt>
    <dgm:pt modelId="{92BAB5F2-3687-4DC8-B335-D5D510CDFED9}">
      <dgm:prSet/>
      <dgm:spPr/>
      <dgm:t>
        <a:bodyPr/>
        <a:lstStyle/>
        <a:p>
          <a:pPr algn="l">
            <a:buNone/>
          </a:pPr>
          <a:r>
            <a:rPr lang="en-US" baseline="0" dirty="0" err="1"/>
            <a:t>ResNet</a:t>
          </a:r>
          <a:endParaRPr lang="en-US" dirty="0"/>
        </a:p>
      </dgm:t>
    </dgm:pt>
    <dgm:pt modelId="{EA67DC5A-6068-4F10-971D-700EB18DEA53}" type="sibTrans" cxnId="{AEA1E7F2-10CA-4650-A7C2-622FA66EBD99}">
      <dgm:prSet/>
      <dgm:spPr/>
      <dgm:t>
        <a:bodyPr/>
        <a:lstStyle/>
        <a:p>
          <a:endParaRPr lang="en-US"/>
        </a:p>
      </dgm:t>
    </dgm:pt>
    <dgm:pt modelId="{018D372B-0BC6-49CE-AEDB-FA55C8132627}" type="parTrans" cxnId="{AEA1E7F2-10CA-4650-A7C2-622FA66EBD99}">
      <dgm:prSet/>
      <dgm:spPr/>
      <dgm:t>
        <a:bodyPr/>
        <a:lstStyle/>
        <a:p>
          <a:endParaRPr lang="en-US"/>
        </a:p>
      </dgm:t>
    </dgm:pt>
    <dgm:pt modelId="{928FADCB-A3BE-45F2-8198-5C37F91148EE}" type="pres">
      <dgm:prSet presAssocID="{6B9ECB2F-DCB5-4F9A-B54B-352F1F2B2CFF}" presName="linear" presStyleCnt="0">
        <dgm:presLayoutVars>
          <dgm:animLvl val="lvl"/>
          <dgm:resizeHandles val="exact"/>
        </dgm:presLayoutVars>
      </dgm:prSet>
      <dgm:spPr/>
    </dgm:pt>
    <dgm:pt modelId="{45CFC972-247F-4A62-8195-05E018D450A8}" type="pres">
      <dgm:prSet presAssocID="{4D9D5688-1E21-4039-AEB9-93481D1C97B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B00DF9A-2FD9-41C1-9815-64887AE3E8F5}" type="pres">
      <dgm:prSet presAssocID="{60ABE607-B7E4-40AB-810A-9FBFDF5CE3DD}" presName="spacer" presStyleCnt="0"/>
      <dgm:spPr/>
    </dgm:pt>
    <dgm:pt modelId="{B42E4E43-40C6-4637-B061-5F4B20E08051}" type="pres">
      <dgm:prSet presAssocID="{C5F4A219-C953-429E-AEF6-CDCAC6BAFAF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69543E5-3B55-4C7E-9AA2-2B15EF3FB44E}" type="pres">
      <dgm:prSet presAssocID="{BC76785B-1306-459C-A27B-DE42B36E3A2E}" presName="spacer" presStyleCnt="0"/>
      <dgm:spPr/>
    </dgm:pt>
    <dgm:pt modelId="{75A721F7-1384-4CC0-9461-8D2F35B775B1}" type="pres">
      <dgm:prSet presAssocID="{D17C8CB7-F0FA-43F7-9944-96009248806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BD3B585-BE7C-4B7E-9751-F0D6FFEF9421}" type="pres">
      <dgm:prSet presAssocID="{D17C8CB7-F0FA-43F7-9944-96009248806C}" presName="childText" presStyleLbl="revTx" presStyleIdx="0" presStyleCnt="1">
        <dgm:presLayoutVars>
          <dgm:bulletEnabled val="1"/>
        </dgm:presLayoutVars>
      </dgm:prSet>
      <dgm:spPr/>
    </dgm:pt>
    <dgm:pt modelId="{1B745403-8301-4385-8020-AEAC018BC2FB}" type="pres">
      <dgm:prSet presAssocID="{CF1BCB33-6B0B-4B43-8DD8-0C65873F34F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0370E03-C6C0-4F65-BED6-9C13B401D422}" type="presOf" srcId="{47C6E8CC-28C8-4A19-9861-FE8DA2EFC3F5}" destId="{BBD3B585-BE7C-4B7E-9751-F0D6FFEF9421}" srcOrd="0" destOrd="2" presId="urn:microsoft.com/office/officeart/2005/8/layout/vList2"/>
    <dgm:cxn modelId="{F341F70C-0B10-4D82-8989-E9FA66DF2190}" srcId="{6B9ECB2F-DCB5-4F9A-B54B-352F1F2B2CFF}" destId="{4D9D5688-1E21-4039-AEB9-93481D1C97B3}" srcOrd="0" destOrd="0" parTransId="{880063D3-D920-4289-B760-C5E51C61F1DB}" sibTransId="{60ABE607-B7E4-40AB-810A-9FBFDF5CE3DD}"/>
    <dgm:cxn modelId="{4C589F16-2B78-4726-BFFD-B03A6A06C8CA}" type="presOf" srcId="{3020AE56-F7A0-4EA6-B499-0275452E7EF2}" destId="{BBD3B585-BE7C-4B7E-9751-F0D6FFEF9421}" srcOrd="0" destOrd="0" presId="urn:microsoft.com/office/officeart/2005/8/layout/vList2"/>
    <dgm:cxn modelId="{ED666E35-A547-4857-9232-C4EC3E260C49}" type="presOf" srcId="{4D9D5688-1E21-4039-AEB9-93481D1C97B3}" destId="{45CFC972-247F-4A62-8195-05E018D450A8}" srcOrd="0" destOrd="0" presId="urn:microsoft.com/office/officeart/2005/8/layout/vList2"/>
    <dgm:cxn modelId="{0F70DC3C-4E39-4011-B442-DAABAB9866D3}" srcId="{D17C8CB7-F0FA-43F7-9944-96009248806C}" destId="{3020AE56-F7A0-4EA6-B499-0275452E7EF2}" srcOrd="0" destOrd="0" parTransId="{B04BEE7E-617F-494D-B2F3-136EFAC59CE1}" sibTransId="{E702BE5A-3D27-476E-9B6B-719F7A069D81}"/>
    <dgm:cxn modelId="{051BF36C-80F0-4230-AC09-520F3CF55F9B}" srcId="{3020AE56-F7A0-4EA6-B499-0275452E7EF2}" destId="{47C6E8CC-28C8-4A19-9861-FE8DA2EFC3F5}" srcOrd="1" destOrd="0" parTransId="{9157AE88-9AEF-4276-9F0C-9F50D1E13117}" sibTransId="{2527497A-5143-4100-ADB2-EAB77D9EEA1A}"/>
    <dgm:cxn modelId="{BAF1D48A-F7E5-44A6-8BEC-C781C31174A5}" srcId="{6B9ECB2F-DCB5-4F9A-B54B-352F1F2B2CFF}" destId="{CF1BCB33-6B0B-4B43-8DD8-0C65873F34F3}" srcOrd="3" destOrd="0" parTransId="{1D7AE8D8-36B9-495A-9819-5DE02404E643}" sibTransId="{61A492E9-8033-4E7C-A727-A755DD87F2A9}"/>
    <dgm:cxn modelId="{9635D2A4-2D5B-4DD2-A4FE-6AB2BA3541CC}" type="presOf" srcId="{8A6E8C48-6C98-4AFC-9FDA-3FC26B00BAB8}" destId="{BBD3B585-BE7C-4B7E-9751-F0D6FFEF9421}" srcOrd="0" destOrd="1" presId="urn:microsoft.com/office/officeart/2005/8/layout/vList2"/>
    <dgm:cxn modelId="{E1D985A6-4EDA-4694-9C1E-7B035250A902}" srcId="{3020AE56-F7A0-4EA6-B499-0275452E7EF2}" destId="{75A733EF-B1B1-44D5-896B-87BDDC847221}" srcOrd="2" destOrd="0" parTransId="{AFA03C8F-FDFC-4830-A772-40E953FD136C}" sibTransId="{0664B121-67FE-4212-9B32-E4D674BBB790}"/>
    <dgm:cxn modelId="{AB28DFA9-7D73-403D-914F-FCE849563E85}" srcId="{6B9ECB2F-DCB5-4F9A-B54B-352F1F2B2CFF}" destId="{D17C8CB7-F0FA-43F7-9944-96009248806C}" srcOrd="2" destOrd="0" parTransId="{34E599B4-0FF7-4B5C-9210-7E4D346202FA}" sibTransId="{E901CB44-2319-4893-A148-19D6F97CF821}"/>
    <dgm:cxn modelId="{D04539AD-253F-4339-91D7-43820364B0A7}" type="presOf" srcId="{CF1BCB33-6B0B-4B43-8DD8-0C65873F34F3}" destId="{1B745403-8301-4385-8020-AEAC018BC2FB}" srcOrd="0" destOrd="0" presId="urn:microsoft.com/office/officeart/2005/8/layout/vList2"/>
    <dgm:cxn modelId="{3DCB92B1-77B1-4F92-9530-FD3FBF61D7AC}" srcId="{6B9ECB2F-DCB5-4F9A-B54B-352F1F2B2CFF}" destId="{C5F4A219-C953-429E-AEF6-CDCAC6BAFAF7}" srcOrd="1" destOrd="0" parTransId="{159FDC9C-70FA-44C5-9205-8329A65BF5B0}" sibTransId="{BC76785B-1306-459C-A27B-DE42B36E3A2E}"/>
    <dgm:cxn modelId="{65911BB5-8D3B-44A3-95B1-4D8031570F7F}" type="presOf" srcId="{D17C8CB7-F0FA-43F7-9944-96009248806C}" destId="{75A721F7-1384-4CC0-9461-8D2F35B775B1}" srcOrd="0" destOrd="0" presId="urn:microsoft.com/office/officeart/2005/8/layout/vList2"/>
    <dgm:cxn modelId="{3D2E2DCD-C6A8-451B-89F1-905DB25CBDE2}" type="presOf" srcId="{75A733EF-B1B1-44D5-896B-87BDDC847221}" destId="{BBD3B585-BE7C-4B7E-9751-F0D6FFEF9421}" srcOrd="0" destOrd="3" presId="urn:microsoft.com/office/officeart/2005/8/layout/vList2"/>
    <dgm:cxn modelId="{7C9B9FD5-3460-4847-8E97-BBA7E64379A3}" type="presOf" srcId="{C5F4A219-C953-429E-AEF6-CDCAC6BAFAF7}" destId="{B42E4E43-40C6-4637-B061-5F4B20E08051}" srcOrd="0" destOrd="0" presId="urn:microsoft.com/office/officeart/2005/8/layout/vList2"/>
    <dgm:cxn modelId="{305926D7-9BD8-4CD9-806D-151278721BE7}" type="presOf" srcId="{6B9ECB2F-DCB5-4F9A-B54B-352F1F2B2CFF}" destId="{928FADCB-A3BE-45F2-8198-5C37F91148EE}" srcOrd="0" destOrd="0" presId="urn:microsoft.com/office/officeart/2005/8/layout/vList2"/>
    <dgm:cxn modelId="{67C3F3EC-FD20-4090-AB57-2DE8433EF105}" srcId="{3020AE56-F7A0-4EA6-B499-0275452E7EF2}" destId="{8A6E8C48-6C98-4AFC-9FDA-3FC26B00BAB8}" srcOrd="0" destOrd="0" parTransId="{813C3CCC-9E66-4DD2-B489-BC0F6D96FB2C}" sibTransId="{0872A01F-4777-4497-98B2-EBF7607B683E}"/>
    <dgm:cxn modelId="{4F5B6DEF-F72B-4A2A-886F-DDA6C4C0075C}" type="presOf" srcId="{92BAB5F2-3687-4DC8-B335-D5D510CDFED9}" destId="{BBD3B585-BE7C-4B7E-9751-F0D6FFEF9421}" srcOrd="0" destOrd="4" presId="urn:microsoft.com/office/officeart/2005/8/layout/vList2"/>
    <dgm:cxn modelId="{AEA1E7F2-10CA-4650-A7C2-622FA66EBD99}" srcId="{3020AE56-F7A0-4EA6-B499-0275452E7EF2}" destId="{92BAB5F2-3687-4DC8-B335-D5D510CDFED9}" srcOrd="3" destOrd="0" parTransId="{018D372B-0BC6-49CE-AEDB-FA55C8132627}" sibTransId="{EA67DC5A-6068-4F10-971D-700EB18DEA53}"/>
    <dgm:cxn modelId="{3BA5FB37-0944-4514-893E-325113FDDFB8}" type="presParOf" srcId="{928FADCB-A3BE-45F2-8198-5C37F91148EE}" destId="{45CFC972-247F-4A62-8195-05E018D450A8}" srcOrd="0" destOrd="0" presId="urn:microsoft.com/office/officeart/2005/8/layout/vList2"/>
    <dgm:cxn modelId="{895E7B47-8729-4858-BB82-E314A7D1754E}" type="presParOf" srcId="{928FADCB-A3BE-45F2-8198-5C37F91148EE}" destId="{7B00DF9A-2FD9-41C1-9815-64887AE3E8F5}" srcOrd="1" destOrd="0" presId="urn:microsoft.com/office/officeart/2005/8/layout/vList2"/>
    <dgm:cxn modelId="{77F37F1B-C37D-4C05-89B1-01B71D9556AE}" type="presParOf" srcId="{928FADCB-A3BE-45F2-8198-5C37F91148EE}" destId="{B42E4E43-40C6-4637-B061-5F4B20E08051}" srcOrd="2" destOrd="0" presId="urn:microsoft.com/office/officeart/2005/8/layout/vList2"/>
    <dgm:cxn modelId="{313B074C-4B1A-414A-9FE7-07C1F0ABC7C8}" type="presParOf" srcId="{928FADCB-A3BE-45F2-8198-5C37F91148EE}" destId="{E69543E5-3B55-4C7E-9AA2-2B15EF3FB44E}" srcOrd="3" destOrd="0" presId="urn:microsoft.com/office/officeart/2005/8/layout/vList2"/>
    <dgm:cxn modelId="{CBD3BC20-CB56-49D9-83D8-69C2DF36ADBD}" type="presParOf" srcId="{928FADCB-A3BE-45F2-8198-5C37F91148EE}" destId="{75A721F7-1384-4CC0-9461-8D2F35B775B1}" srcOrd="4" destOrd="0" presId="urn:microsoft.com/office/officeart/2005/8/layout/vList2"/>
    <dgm:cxn modelId="{B001F3C4-44F4-46D7-A494-FCD00A98A287}" type="presParOf" srcId="{928FADCB-A3BE-45F2-8198-5C37F91148EE}" destId="{BBD3B585-BE7C-4B7E-9751-F0D6FFEF9421}" srcOrd="5" destOrd="0" presId="urn:microsoft.com/office/officeart/2005/8/layout/vList2"/>
    <dgm:cxn modelId="{42C94335-1DB2-4CF6-8002-D93EE8C79B98}" type="presParOf" srcId="{928FADCB-A3BE-45F2-8198-5C37F91148EE}" destId="{1B745403-8301-4385-8020-AEAC018BC2F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FC972-247F-4A62-8195-05E018D450A8}">
      <dsp:nvSpPr>
        <dsp:cNvPr id="0" name=""/>
        <dsp:cNvSpPr/>
      </dsp:nvSpPr>
      <dsp:spPr>
        <a:xfrm>
          <a:off x="0" y="74513"/>
          <a:ext cx="6245265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Dataset</a:t>
          </a:r>
          <a:endParaRPr lang="en-US" sz="3200" kern="1200"/>
        </a:p>
      </dsp:txBody>
      <dsp:txXfrm>
        <a:off x="37467" y="111980"/>
        <a:ext cx="6170331" cy="692586"/>
      </dsp:txXfrm>
    </dsp:sp>
    <dsp:sp modelId="{B42E4E43-40C6-4637-B061-5F4B20E08051}">
      <dsp:nvSpPr>
        <dsp:cNvPr id="0" name=""/>
        <dsp:cNvSpPr/>
      </dsp:nvSpPr>
      <dsp:spPr>
        <a:xfrm>
          <a:off x="0" y="934193"/>
          <a:ext cx="6245265" cy="767520"/>
        </a:xfrm>
        <a:prstGeom prst="roundRect">
          <a:avLst/>
        </a:prstGeom>
        <a:solidFill>
          <a:schemeClr val="accent2">
            <a:hueOff val="1080030"/>
            <a:satOff val="150"/>
            <a:lumOff val="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Preprocesado</a:t>
          </a:r>
          <a:endParaRPr lang="en-US" sz="3200" kern="1200"/>
        </a:p>
      </dsp:txBody>
      <dsp:txXfrm>
        <a:off x="37467" y="971660"/>
        <a:ext cx="6170331" cy="692586"/>
      </dsp:txXfrm>
    </dsp:sp>
    <dsp:sp modelId="{75A721F7-1384-4CC0-9461-8D2F35B775B1}">
      <dsp:nvSpPr>
        <dsp:cNvPr id="0" name=""/>
        <dsp:cNvSpPr/>
      </dsp:nvSpPr>
      <dsp:spPr>
        <a:xfrm>
          <a:off x="0" y="1793873"/>
          <a:ext cx="6245265" cy="767520"/>
        </a:xfrm>
        <a:prstGeom prst="roundRect">
          <a:avLst/>
        </a:prstGeom>
        <a:solidFill>
          <a:schemeClr val="accent2">
            <a:hueOff val="2160060"/>
            <a:satOff val="301"/>
            <a:lumOff val="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Modelos</a:t>
          </a:r>
          <a:endParaRPr lang="en-US" sz="3200" kern="1200"/>
        </a:p>
      </dsp:txBody>
      <dsp:txXfrm>
        <a:off x="37467" y="1831340"/>
        <a:ext cx="6170331" cy="692586"/>
      </dsp:txXfrm>
    </dsp:sp>
    <dsp:sp modelId="{BBD3B585-BE7C-4B7E-9751-F0D6FFEF9421}">
      <dsp:nvSpPr>
        <dsp:cNvPr id="0" name=""/>
        <dsp:cNvSpPr/>
      </dsp:nvSpPr>
      <dsp:spPr>
        <a:xfrm>
          <a:off x="0" y="2561393"/>
          <a:ext cx="6245265" cy="2185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2500" kern="1200" baseline="0" dirty="0"/>
            <a:t>	</a:t>
          </a:r>
          <a:r>
            <a:rPr lang="en-US" sz="2500" kern="1200" baseline="0" dirty="0" err="1"/>
            <a:t>LeNet</a:t>
          </a:r>
          <a:endParaRPr lang="en-US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2500" kern="1200" baseline="0" dirty="0" err="1"/>
            <a:t>AlexNet</a:t>
          </a:r>
          <a:endParaRPr lang="en-US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2500" kern="1200" baseline="0" dirty="0"/>
            <a:t>VGG16</a:t>
          </a:r>
          <a:endParaRPr lang="en-US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2500" kern="1200" baseline="0" dirty="0" err="1"/>
            <a:t>GoogleNet</a:t>
          </a:r>
          <a:r>
            <a:rPr lang="en-US" sz="2500" kern="1200" baseline="0" dirty="0"/>
            <a:t> y Inception</a:t>
          </a:r>
          <a:endParaRPr lang="en-US" sz="2500" kern="1200" dirty="0"/>
        </a:p>
        <a:p>
          <a:pPr marL="457200" lvl="2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en-US" sz="2500" kern="1200" baseline="0" dirty="0" err="1"/>
            <a:t>ResNet</a:t>
          </a:r>
          <a:endParaRPr lang="en-US" sz="2500" kern="1200" dirty="0"/>
        </a:p>
      </dsp:txBody>
      <dsp:txXfrm>
        <a:off x="0" y="2561393"/>
        <a:ext cx="6245265" cy="2185920"/>
      </dsp:txXfrm>
    </dsp:sp>
    <dsp:sp modelId="{1B745403-8301-4385-8020-AEAC018BC2FB}">
      <dsp:nvSpPr>
        <dsp:cNvPr id="0" name=""/>
        <dsp:cNvSpPr/>
      </dsp:nvSpPr>
      <dsp:spPr>
        <a:xfrm>
          <a:off x="0" y="4747313"/>
          <a:ext cx="6245265" cy="767520"/>
        </a:xfrm>
        <a:prstGeom prst="roundRect">
          <a:avLst/>
        </a:prstGeom>
        <a:solidFill>
          <a:schemeClr val="accent2">
            <a:hueOff val="3240090"/>
            <a:satOff val="451"/>
            <a:lumOff val="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Autoencoder</a:t>
          </a:r>
          <a:endParaRPr lang="en-US" sz="3200" kern="1200"/>
        </a:p>
      </dsp:txBody>
      <dsp:txXfrm>
        <a:off x="37467" y="4784780"/>
        <a:ext cx="6170331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0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693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90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DFAD-ECC4-A8E8-A49D-44E64CE5D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DA48F-1E9A-A2CA-6F68-8206B0B73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7C854-9E53-09E6-E32F-4A8B43040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6E62F-FFD4-94A9-36AC-46ACE2BDC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5E4E1-E58A-0979-B710-782C1C85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29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9548E-A8E5-AFD0-FE3A-BD1979BA5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36A96-F511-EE3B-BA34-301EC8AF1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82CA2-3735-A011-6DDE-AC9C2FD7D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4388E-617D-DE05-F09E-70A1606AB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58DCC-96AD-D533-586A-032DBDA58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8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D5ADC-1F90-1867-7214-7091B97D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1AD99-D948-A528-BFEE-F218A47A9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86E36-2432-68BB-9530-EA087176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5C3E4-B8C8-BC3B-86BE-15EB53216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CFF4-1B73-6559-B1E1-68BF5C13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05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E0F5-6077-EC93-E7C5-2D6E09A3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51854-2F27-7457-EBA4-63B8E6DAC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56D20-D4B5-3CFB-2689-BBB9B1042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C85EA-46A2-9793-88DB-92F94D5E5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5AB949-2521-7EC9-4A08-EC401E8C2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56521-5444-BEAF-74C5-158B7D05B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27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0EDE-46F9-BA50-AECC-FD5D0B1F2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DA9E6-862B-A21D-4F51-14FE860C6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F7EAB-1B6B-E180-5F32-1D85CADF2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2ABEF-1605-2EF5-A49E-29C6E6D9E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EDBDA1-F7B3-1254-3B28-2E2A600D9A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4EC95A-F828-9696-49FE-87613180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683424-DCA9-3E6D-1B85-E7FC06654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8EE50B-3126-A89B-2B4A-1F2E4AE06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08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DA83-022E-8A44-D48A-D722C366A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8DB632-7A1F-B259-6B42-C2814FAD3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52F70-7AC3-7A49-2B5D-4EE8277F4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E6E5B0-7299-98DA-E12E-B34E576EF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92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76BF8-4EEC-2104-A737-D5F3A87E0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B4908A-0BAF-AA6A-3D12-257FA407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DE117-E66C-08FB-ADF1-82E66298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224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D3D2-FAD9-EC97-8FB5-30D950A3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24852-4A1F-DDCA-8661-3FBE77195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7AC1C-C517-F0E2-DBE9-F7FDDD5EDE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A5ADC-5591-B429-77E0-3779EE60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A048D0-6324-C165-C86E-E9B3B9AD9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600BD5-EB2C-6724-8471-3AD88998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1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1554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06A3-9DD0-4CDB-6CC1-C6CCE973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02A01F-EC9E-A83E-B146-2183025D8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4119B-3D8C-2617-E8C0-4AEE7A4ED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EAC46-B0EB-65AA-D7A9-FE20A9F11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DD4E6-CF2C-13A3-3AA9-CCD94CC3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23334-F19B-9263-C860-E257E7E3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944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19D8F-62A4-5A58-6A56-94337F90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B7399-B2F8-9665-DD5B-7A729811F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2BBF6-16E2-E461-2DFF-F7D955372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2311C-604E-BAD9-6F0B-6B51F0CD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D5E77-DEF9-614C-1372-A3A86C50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20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EFE90-362D-E888-F7F8-A6EC85966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C737E0-CC3A-4A87-D59D-CF2E006416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6EECC-EFF1-B76B-6F16-DFEA5291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983C4-D53A-79A3-C802-7B8007D8A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EB64E-9BFC-2C8B-ED99-68E778CB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26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313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020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099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724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122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635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4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27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122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396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157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441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2308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322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1038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652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898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7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888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960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458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115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52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108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9174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683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2292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532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1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074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580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544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244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51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542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25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8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47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5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2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12/14/2023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281307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C764A-C8BF-E53C-9E37-09F61111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7FE8F-BAC0-0F4B-5361-02B4D89D0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6CC13-3C58-BE15-F9BB-3E1116252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12/14/2023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DFBC3-BF3D-5457-9284-89B18999C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4F056-B683-6836-7102-93E964C6D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7963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15686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16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353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95531-3EAF-FF0D-D514-A1C493692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200" y="540000"/>
            <a:ext cx="4500561" cy="4259814"/>
          </a:xfrm>
        </p:spPr>
        <p:txBody>
          <a:bodyPr>
            <a:normAutofit/>
          </a:bodyPr>
          <a:lstStyle/>
          <a:p>
            <a:r>
              <a:rPr lang="en-US" dirty="0"/>
              <a:t>Stanford Cars Dataset</a:t>
            </a:r>
            <a:endParaRPr lang="es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E314C-BD66-E52C-8B02-61D97769F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3200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 sz="2000" b="1" dirty="0"/>
              <a:t>Noa Chu Artzt</a:t>
            </a:r>
            <a:endParaRPr lang="es-ES" sz="2000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 descr="Collection of vintage colorful toy cars">
            <a:extLst>
              <a:ext uri="{FF2B5EF4-FFF2-40B4-BE49-F238E27FC236}">
                <a16:creationId xmlns:a16="http://schemas.microsoft.com/office/drawing/2014/main" id="{595C1578-DDA8-67E5-B6D8-56963472B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4" r="16706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9887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rgbClr val="99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E123C3F-7D16-9491-B3F1-12DB0B68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ALEXNET</a:t>
            </a:r>
            <a:endParaRPr lang="es-ES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30038-BD63-46AE-1362-F2C873E0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627026"/>
            <a:ext cx="9509760" cy="457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66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97E56-E4F4-C81F-63EA-DD51F9857AC5}"/>
              </a:ext>
            </a:extLst>
          </p:cNvPr>
          <p:cNvSpPr txBox="1"/>
          <p:nvPr/>
        </p:nvSpPr>
        <p:spPr>
          <a:xfrm>
            <a:off x="4206240" y="616583"/>
            <a:ext cx="37795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GoogleNet</a:t>
            </a:r>
            <a:r>
              <a:rPr lang="en-US" sz="2400" b="1" dirty="0"/>
              <a:t> + Inception</a:t>
            </a:r>
          </a:p>
          <a:p>
            <a:r>
              <a:rPr lang="es-ES" sz="2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s-E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5.2</a:t>
            </a:r>
            <a:r>
              <a:rPr lang="es-ES" sz="2000" dirty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s-E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s-ES" sz="2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Accuracy</a:t>
            </a:r>
            <a:r>
              <a:rPr lang="es-E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0.85%</a:t>
            </a:r>
            <a:endParaRPr lang="es-ES" sz="2000" dirty="0">
              <a:solidFill>
                <a:srgbClr val="FF0000"/>
              </a:solidFill>
            </a:endParaRPr>
          </a:p>
          <a:p>
            <a:endParaRPr lang="es-E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E788F-CD68-BC27-B9BD-2C3F59A0493C}"/>
              </a:ext>
            </a:extLst>
          </p:cNvPr>
          <p:cNvSpPr txBox="1"/>
          <p:nvPr/>
        </p:nvSpPr>
        <p:spPr>
          <a:xfrm>
            <a:off x="545147" y="624959"/>
            <a:ext cx="29286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zeitung"/>
              </a:rPr>
              <a:t>RESNET</a:t>
            </a:r>
          </a:p>
          <a:p>
            <a:r>
              <a:rPr lang="es-ES" sz="2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s-E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5.2</a:t>
            </a:r>
            <a:r>
              <a:rPr lang="es-ES" sz="2000" dirty="0">
                <a:solidFill>
                  <a:srgbClr val="FF0000"/>
                </a:solidFill>
                <a:latin typeface="Consolas" panose="020B0609020204030204" pitchFamily="49" charset="0"/>
              </a:rPr>
              <a:t>8</a:t>
            </a:r>
            <a:r>
              <a:rPr lang="es-E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s-ES" sz="2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Accuracy</a:t>
            </a:r>
            <a:r>
              <a:rPr lang="es-E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0.85%</a:t>
            </a:r>
            <a:endParaRPr lang="es-ES" sz="2000" dirty="0">
              <a:solidFill>
                <a:srgbClr val="FF0000"/>
              </a:solidFill>
            </a:endParaRPr>
          </a:p>
          <a:p>
            <a:endParaRPr lang="es-E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35F0D3-8EBF-C69A-4676-29BEACF2CAE8}"/>
              </a:ext>
            </a:extLst>
          </p:cNvPr>
          <p:cNvSpPr txBox="1"/>
          <p:nvPr/>
        </p:nvSpPr>
        <p:spPr>
          <a:xfrm>
            <a:off x="8454073" y="616584"/>
            <a:ext cx="29286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zeitung"/>
              </a:rPr>
              <a:t>VGG-16</a:t>
            </a:r>
            <a:endParaRPr lang="en-US" sz="2000" b="1" dirty="0">
              <a:latin typeface="zeitung"/>
            </a:endParaRPr>
          </a:p>
          <a:p>
            <a:r>
              <a:rPr lang="es-ES" sz="2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s-E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5.27 </a:t>
            </a:r>
          </a:p>
          <a:p>
            <a:r>
              <a:rPr lang="es-ES" sz="2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Accuracy</a:t>
            </a:r>
            <a:r>
              <a:rPr lang="es-E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0.83%</a:t>
            </a:r>
            <a:endParaRPr lang="es-ES" sz="2000" dirty="0">
              <a:solidFill>
                <a:srgbClr val="FF0000"/>
              </a:solidFill>
            </a:endParaRPr>
          </a:p>
          <a:p>
            <a:endParaRPr lang="es-E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E03CD0-9DBC-8100-C409-43DAD56B7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2110105"/>
            <a:ext cx="113252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8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E8CCDD-3F37-BE21-2286-DE6F9E32C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5280" y="200628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115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Transfer Learning</a:t>
            </a:r>
            <a:endParaRPr lang="es-ES" sz="11500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836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E5E07F-C34F-4B87-2922-972848F91B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0058400" cy="1449388"/>
          </a:xfrm>
        </p:spPr>
        <p:txBody>
          <a:bodyPr/>
          <a:lstStyle/>
          <a:p>
            <a:r>
              <a:rPr lang="en-US" dirty="0"/>
              <a:t>RESNET-50</a:t>
            </a:r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48F59-6EC1-A7D6-EF49-A3F83C29BF55}"/>
              </a:ext>
            </a:extLst>
          </p:cNvPr>
          <p:cNvSpPr txBox="1"/>
          <p:nvPr/>
        </p:nvSpPr>
        <p:spPr>
          <a:xfrm>
            <a:off x="568960" y="3075057"/>
            <a:ext cx="34442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s-E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1.12 </a:t>
            </a:r>
          </a:p>
          <a:p>
            <a:r>
              <a:rPr lang="es-ES" sz="20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Accuracy</a:t>
            </a:r>
            <a:r>
              <a:rPr lang="es-ES" sz="20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70.65%</a:t>
            </a:r>
            <a:endParaRPr lang="es-ES" sz="2000" dirty="0">
              <a:solidFill>
                <a:srgbClr val="FF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BC0E5B-11B7-49F3-5031-45D91D41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982" y="670540"/>
            <a:ext cx="8006837" cy="49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08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E123C3F-7D16-9491-B3F1-12DB0B68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RESNET-50</a:t>
            </a:r>
            <a:endParaRPr lang="es-E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D4FB4-B2B5-5B24-E67B-8BF4D27A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20" y="1600858"/>
            <a:ext cx="9865360" cy="507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58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E8CCDD-3F37-BE21-2286-DE6F9E32C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5280" y="2006283"/>
            <a:ext cx="9144000" cy="2387600"/>
          </a:xfrm>
        </p:spPr>
        <p:txBody>
          <a:bodyPr>
            <a:normAutofit/>
          </a:bodyPr>
          <a:lstStyle/>
          <a:p>
            <a:r>
              <a:rPr lang="en-US" sz="115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Autoencoder</a:t>
            </a:r>
            <a:endParaRPr lang="es-ES" sz="11500" b="1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337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E123C3F-7D16-9491-B3F1-12DB0B68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Perturbación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las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imágenes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con </a:t>
            </a:r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ruido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s-E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CED98A-0543-D615-BCDC-D41F3955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559" y="1626587"/>
            <a:ext cx="7344601" cy="485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88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106AE7-6A0E-D115-DBCE-BA21C8AA6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1128313"/>
            <a:ext cx="3832804" cy="45949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A61D98-71CB-850F-946A-1E27CF1A1D4F}"/>
              </a:ext>
            </a:extLst>
          </p:cNvPr>
          <p:cNvSpPr txBox="1"/>
          <p:nvPr/>
        </p:nvSpPr>
        <p:spPr>
          <a:xfrm>
            <a:off x="5248403" y="1334004"/>
            <a:ext cx="6032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3600" kern="1200" dirty="0">
                <a:solidFill>
                  <a:srgbClr val="000000"/>
                </a:solidFill>
                <a:latin typeface="zeitung"/>
                <a:ea typeface="+mn-ea"/>
                <a:cs typeface="+mn-cs"/>
              </a:rPr>
              <a:t>ARQUITECTURA</a:t>
            </a:r>
            <a:endParaRPr lang="es-ES" sz="3600" dirty="0">
              <a:latin typeface="zeitung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C25299-C3BE-24D8-7C05-7D536CCF2FCE}"/>
              </a:ext>
            </a:extLst>
          </p:cNvPr>
          <p:cNvSpPr txBox="1"/>
          <p:nvPr/>
        </p:nvSpPr>
        <p:spPr>
          <a:xfrm>
            <a:off x="5196784" y="3145448"/>
            <a:ext cx="6032245" cy="851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95528">
              <a:spcAft>
                <a:spcPts val="600"/>
              </a:spcAft>
            </a:pPr>
            <a:r>
              <a:rPr lang="en-US" sz="1566" kern="1200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+mn-cs"/>
              </a:rPr>
              <a:t>loss: 6.9119e-04 - accuracy: 0.7632 - </a:t>
            </a:r>
            <a:r>
              <a:rPr lang="en-US" sz="1566" kern="1200" dirty="0" err="1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+mn-cs"/>
              </a:rPr>
              <a:t>val_loss</a:t>
            </a:r>
            <a:r>
              <a:rPr lang="en-US" sz="1566" kern="1200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+mn-cs"/>
              </a:rPr>
              <a:t>: 6.0662e-04 - </a:t>
            </a:r>
            <a:r>
              <a:rPr lang="en-US" sz="1566" kern="1200" dirty="0" err="1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+mn-cs"/>
              </a:rPr>
              <a:t>val_accuracy</a:t>
            </a:r>
            <a:r>
              <a:rPr lang="en-US" sz="1566" kern="1200" dirty="0">
                <a:solidFill>
                  <a:srgbClr val="FF0000"/>
                </a:solidFill>
                <a:latin typeface="Consolas" panose="020B0609020204030204" pitchFamily="49" charset="0"/>
                <a:ea typeface="+mn-ea"/>
                <a:cs typeface="+mn-cs"/>
              </a:rPr>
              <a:t>: 0.7647 </a:t>
            </a:r>
            <a:br>
              <a:rPr lang="en-US" sz="1566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</a:b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745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014DE1B-FD50-40B1-A8A5-304666E7C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B41FE9-4F8F-4675-8668-D3330B371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llage of different cars&#10;&#10;Description automatically generated">
            <a:extLst>
              <a:ext uri="{FF2B5EF4-FFF2-40B4-BE49-F238E27FC236}">
                <a16:creationId xmlns:a16="http://schemas.microsoft.com/office/drawing/2014/main" id="{7B082BD7-2FEE-B407-0D1D-4EB0566F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66" y="1743313"/>
            <a:ext cx="5136388" cy="339001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30929C-760C-4746-B0AE-0D09A78A8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38225"/>
            <a:ext cx="0" cy="476250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F29BE31-DD15-9F68-00FB-EFDF47817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8" y="1789668"/>
            <a:ext cx="5136388" cy="3390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850CFF-C932-B506-7F15-17CB49418237}"/>
              </a:ext>
            </a:extLst>
          </p:cNvPr>
          <p:cNvSpPr txBox="1"/>
          <p:nvPr/>
        </p:nvSpPr>
        <p:spPr>
          <a:xfrm>
            <a:off x="3079877" y="788521"/>
            <a:ext cx="603224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defTabSz="795528">
              <a:spcAft>
                <a:spcPts val="600"/>
              </a:spcAft>
            </a:pPr>
            <a:r>
              <a:rPr lang="en-US" sz="3600" dirty="0">
                <a:solidFill>
                  <a:srgbClr val="000000"/>
                </a:solidFill>
                <a:latin typeface="zeitung"/>
              </a:rPr>
              <a:t>RESULTADOS</a:t>
            </a:r>
            <a:endParaRPr lang="es-ES" sz="3600" dirty="0">
              <a:latin typeface="zeitung"/>
            </a:endParaRPr>
          </a:p>
        </p:txBody>
      </p:sp>
    </p:spTree>
    <p:extLst>
      <p:ext uri="{BB962C8B-B14F-4D97-AF65-F5344CB8AC3E}">
        <p14:creationId xmlns:p14="http://schemas.microsoft.com/office/powerpoint/2010/main" val="1978140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AB0DB-B3BB-6499-523C-05BCC9643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>
                <a:latin typeface="Bell MT (Headings)"/>
                <a:cs typeface="Times New Roman" panose="02020603050405020304" pitchFamily="18" charset="0"/>
              </a:rPr>
              <a:t>ÍNDICE</a:t>
            </a:r>
            <a:endParaRPr lang="es-ES" sz="8000">
              <a:latin typeface="Bell MT (Headings)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ChangeAspec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499812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0985521-8BEE-CC19-73C8-B3F434389C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737086"/>
              </p:ext>
            </p:extLst>
          </p:nvPr>
        </p:nvGraphicFramePr>
        <p:xfrm>
          <a:off x="5108535" y="553964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131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D83B-2DAF-63CD-C09F-6CFF480B4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86257"/>
            <a:ext cx="9677400" cy="804161"/>
          </a:xfrm>
        </p:spPr>
        <p:txBody>
          <a:bodyPr vert="horz" lIns="91440" tIns="45720" rIns="91440" bIns="45720" rtlCol="0" anchor="ctr">
            <a:noAutofit/>
          </a:bodyPr>
          <a:lstStyle/>
          <a:p>
            <a:pPr fontAlgn="base"/>
            <a:r>
              <a:rPr lang="en-US" sz="3500">
                <a:solidFill>
                  <a:schemeClr val="accent4"/>
                </a:solidFill>
                <a:latin typeface="zeitung"/>
              </a:rPr>
              <a:t>Kaggle</a:t>
            </a:r>
            <a:r>
              <a:rPr lang="en-US" sz="3500">
                <a:latin typeface="zeitung"/>
              </a:rPr>
              <a:t> - </a:t>
            </a:r>
            <a:r>
              <a:rPr lang="en-US" sz="3500" b="1" i="0">
                <a:effectLst/>
                <a:latin typeface="zeitung"/>
              </a:rPr>
              <a:t>Stanford Car Dataset by classes folder</a:t>
            </a:r>
            <a:r>
              <a:rPr lang="en-US" sz="3500">
                <a:latin typeface="zeitung"/>
              </a:rPr>
              <a:t> </a:t>
            </a:r>
            <a:endParaRPr lang="en-US" sz="3500" dirty="0">
              <a:latin typeface="zeitung"/>
            </a:endParaRPr>
          </a:p>
        </p:txBody>
      </p:sp>
      <p:pic>
        <p:nvPicPr>
          <p:cNvPr id="1026" name="Picture 2" descr="Stanford Car Dataset by classes folder">
            <a:extLst>
              <a:ext uri="{FF2B5EF4-FFF2-40B4-BE49-F238E27FC236}">
                <a16:creationId xmlns:a16="http://schemas.microsoft.com/office/drawing/2014/main" id="{5EB39596-6D1A-40AC-3381-BE0C5AD4B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2" r="21496" b="-1"/>
          <a:stretch/>
        </p:blipFill>
        <p:spPr bwMode="auto">
          <a:xfrm>
            <a:off x="20" y="10"/>
            <a:ext cx="12191980" cy="527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088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99DF31-4180-E791-FB9D-D740AB8F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latin typeface="zeitung"/>
              </a:rPr>
              <a:t>Kaggle - </a:t>
            </a:r>
            <a:r>
              <a:rPr lang="en-US" sz="3200" b="1" i="0">
                <a:solidFill>
                  <a:srgbClr val="FFFFFF"/>
                </a:solidFill>
                <a:effectLst/>
                <a:latin typeface="zeitung"/>
              </a:rPr>
              <a:t>Stanford Car Dataset by classes folder</a:t>
            </a:r>
            <a:r>
              <a:rPr lang="en-US" sz="3200">
                <a:solidFill>
                  <a:srgbClr val="FFFFFF"/>
                </a:solidFill>
                <a:latin typeface="zeitung"/>
              </a:rPr>
              <a:t> </a:t>
            </a:r>
            <a:endParaRPr lang="es-ES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EDF24-975B-388F-3E32-4FC744266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84" y="2459116"/>
            <a:ext cx="3702579" cy="3524823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16.185 </a:t>
            </a:r>
            <a:r>
              <a:rPr lang="en-US" sz="2000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imágenes</a:t>
            </a:r>
            <a:endParaRPr lang="es-ES" sz="2000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s-ES" sz="20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196 clases</a:t>
            </a:r>
          </a:p>
          <a:p>
            <a:endParaRPr lang="es-ES" sz="2000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s-ES" sz="20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8.144 de entrenamiento</a:t>
            </a:r>
          </a:p>
          <a:p>
            <a:pPr lvl="1"/>
            <a:r>
              <a:rPr lang="es-ES" sz="20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8.041 de testeo</a:t>
            </a:r>
            <a:endParaRPr lang="en-US" sz="2000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78E2522-A290-F860-EBF9-0EBAABEA5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04" y="928260"/>
            <a:ext cx="5407002" cy="500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1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093C5-D86D-90C6-2DF8-8F598DA4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994"/>
            <a:ext cx="3687491" cy="2056896"/>
          </a:xfrm>
        </p:spPr>
        <p:txBody>
          <a:bodyPr anchor="t">
            <a:normAutofit/>
          </a:bodyPr>
          <a:lstStyle/>
          <a:p>
            <a:r>
              <a:rPr lang="en-US" sz="4800" dirty="0" err="1">
                <a:latin typeface="zeitung"/>
              </a:rPr>
              <a:t>Preprocesado</a:t>
            </a:r>
            <a:endParaRPr lang="es-ES" sz="4800" dirty="0">
              <a:latin typeface="zeitung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AD5B8-7588-D79A-D6DF-DE54B61FE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546" y="751555"/>
            <a:ext cx="5946040" cy="2106334"/>
          </a:xfrm>
        </p:spPr>
        <p:txBody>
          <a:bodyPr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sz="1700" b="0" dirty="0">
                <a:effectLst/>
                <a:latin typeface="Consolas" panose="020B0609020204030204" pitchFamily="49" charset="0"/>
              </a:rPr>
              <a:t>TARGET_SIZE = </a:t>
            </a:r>
            <a:r>
              <a:rPr lang="en-US" sz="1700" b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227, 224, 64</a:t>
            </a:r>
            <a:r>
              <a:rPr lang="en-US" sz="1700" dirty="0">
                <a:solidFill>
                  <a:schemeClr val="accent4"/>
                </a:solidFill>
                <a:latin typeface="Consolas" panose="020B0609020204030204" pitchFamily="49" charset="0"/>
              </a:rPr>
              <a:t>, </a:t>
            </a:r>
            <a:r>
              <a:rPr lang="en-US" sz="1700" b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32</a:t>
            </a:r>
          </a:p>
          <a:p>
            <a:pPr marL="0" indent="0">
              <a:buNone/>
            </a:pPr>
            <a:r>
              <a:rPr lang="en-US" sz="1700" b="0" dirty="0">
                <a:effectLst/>
                <a:latin typeface="Consolas" panose="020B0609020204030204" pitchFamily="49" charset="0"/>
              </a:rPr>
              <a:t>BATCH_SIZE = </a:t>
            </a:r>
            <a:r>
              <a:rPr lang="en-US" sz="1700" b="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128, 64, 32, 16, 8</a:t>
            </a:r>
          </a:p>
          <a:p>
            <a:pPr marL="0" indent="0">
              <a:buNone/>
            </a:pPr>
            <a:endParaRPr lang="en-US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ES" sz="1700" b="0" dirty="0" err="1">
                <a:solidFill>
                  <a:srgbClr val="009999"/>
                </a:solidFill>
                <a:effectLst/>
                <a:latin typeface="Consolas" panose="020B0609020204030204" pitchFamily="49" charset="0"/>
              </a:rPr>
              <a:t>ImageDataGenerator</a:t>
            </a:r>
            <a:r>
              <a:rPr lang="es-ES" sz="1700" b="0" dirty="0">
                <a:effectLst/>
                <a:latin typeface="Consolas" panose="020B0609020204030204" pitchFamily="49" charset="0"/>
              </a:rPr>
              <a:t>(</a:t>
            </a:r>
            <a:r>
              <a:rPr lang="es-ES" sz="1700" b="0" dirty="0" err="1">
                <a:effectLst/>
                <a:latin typeface="Consolas" panose="020B0609020204030204" pitchFamily="49" charset="0"/>
              </a:rPr>
              <a:t>rescale</a:t>
            </a:r>
            <a:r>
              <a:rPr lang="es-ES" sz="1700" dirty="0">
                <a:latin typeface="Consolas" panose="020B0609020204030204" pitchFamily="49" charset="0"/>
              </a:rPr>
              <a:t>, </a:t>
            </a:r>
            <a:r>
              <a:rPr lang="es-ES" sz="1700" b="0" dirty="0" err="1">
                <a:effectLst/>
                <a:latin typeface="Consolas" panose="020B0609020204030204" pitchFamily="49" charset="0"/>
              </a:rPr>
              <a:t>rotation_range</a:t>
            </a:r>
            <a:r>
              <a:rPr lang="es-ES" sz="1700" dirty="0">
                <a:latin typeface="Consolas" panose="020B0609020204030204" pitchFamily="49" charset="0"/>
              </a:rPr>
              <a:t>, </a:t>
            </a:r>
            <a:r>
              <a:rPr lang="es-ES" sz="1700" b="0" dirty="0" err="1">
                <a:effectLst/>
                <a:latin typeface="Consolas" panose="020B0609020204030204" pitchFamily="49" charset="0"/>
              </a:rPr>
              <a:t>width_shift_range</a:t>
            </a:r>
            <a:r>
              <a:rPr lang="es-ES" sz="1700" dirty="0">
                <a:latin typeface="Consolas" panose="020B0609020204030204" pitchFamily="49" charset="0"/>
              </a:rPr>
              <a:t>, </a:t>
            </a:r>
            <a:r>
              <a:rPr lang="es-ES" sz="1700" b="0" dirty="0" err="1">
                <a:effectLst/>
                <a:latin typeface="Consolas" panose="020B0609020204030204" pitchFamily="49" charset="0"/>
              </a:rPr>
              <a:t>height_shift_range</a:t>
            </a:r>
            <a:r>
              <a:rPr lang="es-ES" sz="1700" dirty="0">
                <a:latin typeface="Consolas" panose="020B0609020204030204" pitchFamily="49" charset="0"/>
              </a:rPr>
              <a:t>, </a:t>
            </a:r>
            <a:r>
              <a:rPr lang="es-ES" sz="1700" b="0" dirty="0" err="1">
                <a:effectLst/>
                <a:latin typeface="Consolas" panose="020B0609020204030204" pitchFamily="49" charset="0"/>
              </a:rPr>
              <a:t>horizontal_flip</a:t>
            </a:r>
            <a:r>
              <a:rPr lang="es-ES" sz="1700" b="0" dirty="0">
                <a:effectLst/>
                <a:latin typeface="Consolas" panose="020B0609020204030204" pitchFamily="49" charset="0"/>
              </a:rPr>
              <a:t>, </a:t>
            </a:r>
            <a:r>
              <a:rPr lang="es-ES" sz="1700" b="0" dirty="0" err="1">
                <a:effectLst/>
                <a:latin typeface="Consolas" panose="020B0609020204030204" pitchFamily="49" charset="0"/>
              </a:rPr>
              <a:t>zoom_range</a:t>
            </a:r>
            <a:r>
              <a:rPr lang="es-ES" sz="1700" dirty="0">
                <a:latin typeface="Consolas" panose="020B0609020204030204" pitchFamily="49" charset="0"/>
              </a:rPr>
              <a:t>, </a:t>
            </a:r>
            <a:r>
              <a:rPr lang="es-ES" sz="1700" b="0" dirty="0" err="1">
                <a:effectLst/>
                <a:latin typeface="Consolas" panose="020B0609020204030204" pitchFamily="49" charset="0"/>
              </a:rPr>
              <a:t>fill_mode</a:t>
            </a:r>
            <a:r>
              <a:rPr lang="es-ES" sz="1700" dirty="0">
                <a:latin typeface="Consolas" panose="020B0609020204030204" pitchFamily="49" charset="0"/>
              </a:rPr>
              <a:t>, </a:t>
            </a:r>
            <a:r>
              <a:rPr lang="es-ES" sz="1700" b="0" dirty="0" err="1">
                <a:effectLst/>
                <a:latin typeface="Consolas" panose="020B0609020204030204" pitchFamily="49" charset="0"/>
              </a:rPr>
              <a:t>validation_split</a:t>
            </a:r>
            <a:r>
              <a:rPr lang="es-ES" sz="1700" b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ES" sz="1700" b="0" dirty="0" err="1">
                <a:solidFill>
                  <a:srgbClr val="009999"/>
                </a:solidFill>
                <a:effectLst/>
                <a:latin typeface="Consolas" panose="020B0609020204030204" pitchFamily="49" charset="0"/>
              </a:rPr>
              <a:t>flow_from_directory</a:t>
            </a:r>
            <a:r>
              <a:rPr lang="es-ES" sz="1700" b="0" dirty="0">
                <a:effectLst/>
                <a:latin typeface="Consolas" panose="020B0609020204030204" pitchFamily="49" charset="0"/>
              </a:rPr>
              <a:t>(</a:t>
            </a:r>
            <a:r>
              <a:rPr lang="es-ES" sz="1700" b="0" dirty="0" err="1">
                <a:effectLst/>
                <a:latin typeface="Consolas" panose="020B0609020204030204" pitchFamily="49" charset="0"/>
              </a:rPr>
              <a:t>train_path</a:t>
            </a:r>
            <a:r>
              <a:rPr lang="es-ES" sz="1700" b="0" dirty="0">
                <a:effectLst/>
                <a:latin typeface="Consolas" panose="020B0609020204030204" pitchFamily="49" charset="0"/>
              </a:rPr>
              <a:t>, </a:t>
            </a:r>
            <a:r>
              <a:rPr lang="es-ES" sz="1700" b="0" dirty="0" err="1">
                <a:effectLst/>
                <a:latin typeface="Consolas" panose="020B0609020204030204" pitchFamily="49" charset="0"/>
              </a:rPr>
              <a:t>target_size</a:t>
            </a:r>
            <a:r>
              <a:rPr lang="es-ES" sz="1700" b="0" dirty="0">
                <a:effectLst/>
                <a:latin typeface="Consolas" panose="020B0609020204030204" pitchFamily="49" charset="0"/>
              </a:rPr>
              <a:t>, </a:t>
            </a:r>
            <a:r>
              <a:rPr lang="es-ES" sz="1700" b="0" dirty="0" err="1">
                <a:effectLst/>
                <a:latin typeface="Consolas" panose="020B0609020204030204" pitchFamily="49" charset="0"/>
              </a:rPr>
              <a:t>class_mode</a:t>
            </a:r>
            <a:r>
              <a:rPr lang="es-ES" sz="1700" dirty="0">
                <a:latin typeface="Consolas" panose="020B0609020204030204" pitchFamily="49" charset="0"/>
              </a:rPr>
              <a:t>, </a:t>
            </a:r>
            <a:r>
              <a:rPr lang="es-ES" sz="1700" dirty="0" err="1">
                <a:latin typeface="Consolas" panose="020B0609020204030204" pitchFamily="49" charset="0"/>
              </a:rPr>
              <a:t>subset</a:t>
            </a:r>
            <a:r>
              <a:rPr lang="es-ES" sz="1700" dirty="0">
                <a:latin typeface="Consolas" panose="020B0609020204030204" pitchFamily="49" charset="0"/>
              </a:rPr>
              <a:t>)</a:t>
            </a:r>
            <a:endParaRPr lang="es-ES" sz="17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ES" sz="13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3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ES" sz="13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300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01B0B-529A-1542-7C99-9C5D455D8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81" y="3291999"/>
            <a:ext cx="9753838" cy="326753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4A41B9E-A0C8-F78B-E5B6-A0D02D88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7C9029-9BF9-D125-90D6-AB03931B0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F84619-412D-A0C9-3DC9-47C3A42B9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366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E8CCDD-3F37-BE21-2286-DE6F9E32CB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dirty="0" err="1"/>
              <a:t>Modelos</a:t>
            </a:r>
            <a:r>
              <a:rPr lang="en-US" sz="8000" b="1" dirty="0"/>
              <a:t> CNN</a:t>
            </a:r>
            <a:endParaRPr lang="es-ES" sz="8000" b="1" dirty="0"/>
          </a:p>
        </p:txBody>
      </p:sp>
    </p:spTree>
    <p:extLst>
      <p:ext uri="{BB962C8B-B14F-4D97-AF65-F5344CB8AC3E}">
        <p14:creationId xmlns:p14="http://schemas.microsoft.com/office/powerpoint/2010/main" val="2761202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E123C3F-7D16-9491-B3F1-12DB0B682D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2433" y="230638"/>
            <a:ext cx="10058400" cy="1450975"/>
          </a:xfrm>
        </p:spPr>
        <p:txBody>
          <a:bodyPr/>
          <a:lstStyle/>
          <a:p>
            <a:r>
              <a:rPr lang="en-US" dirty="0"/>
              <a:t>LENET</a:t>
            </a:r>
            <a:endParaRPr lang="es-ES" dirty="0"/>
          </a:p>
        </p:txBody>
      </p:sp>
      <p:pic>
        <p:nvPicPr>
          <p:cNvPr id="17" name="Picture 2" descr="5 Advanced CNN Architectures - Deep Learning for Vision Systems">
            <a:extLst>
              <a:ext uri="{FF2B5EF4-FFF2-40B4-BE49-F238E27FC236}">
                <a16:creationId xmlns:a16="http://schemas.microsoft.com/office/drawing/2014/main" id="{9AD6A271-2EDF-998D-1E2C-172F56C95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3" y="2631441"/>
            <a:ext cx="11287133" cy="21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CF0CB7-C461-B8FB-E26D-9D29B837C65A}"/>
              </a:ext>
            </a:extLst>
          </p:cNvPr>
          <p:cNvSpPr txBox="1"/>
          <p:nvPr/>
        </p:nvSpPr>
        <p:spPr>
          <a:xfrm>
            <a:off x="8605520" y="488766"/>
            <a:ext cx="4277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s-E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5.06 </a:t>
            </a:r>
          </a:p>
          <a:p>
            <a:r>
              <a:rPr lang="es-ES" sz="2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Accuracy</a:t>
            </a:r>
            <a:r>
              <a:rPr lang="es-E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2.98%</a:t>
            </a:r>
            <a:endParaRPr lang="es-E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55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E123C3F-7D16-9491-B3F1-12DB0B68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LENET</a:t>
            </a:r>
            <a:endParaRPr lang="es-ES" sz="3200">
              <a:solidFill>
                <a:schemeClr val="bg1"/>
              </a:solidFill>
            </a:endParaRPr>
          </a:p>
        </p:txBody>
      </p:sp>
      <p:pic>
        <p:nvPicPr>
          <p:cNvPr id="3" name="Picture 2" descr="A collage of cars&#10;&#10;Description automatically generated">
            <a:extLst>
              <a:ext uri="{FF2B5EF4-FFF2-40B4-BE49-F238E27FC236}">
                <a16:creationId xmlns:a16="http://schemas.microsoft.com/office/drawing/2014/main" id="{48175802-1CF5-3867-FD00-058FEE57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98" y="1675227"/>
            <a:ext cx="906020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1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lexNet Architecture: A Complete Guide | Kaggle">
            <a:extLst>
              <a:ext uri="{FF2B5EF4-FFF2-40B4-BE49-F238E27FC236}">
                <a16:creationId xmlns:a16="http://schemas.microsoft.com/office/drawing/2014/main" id="{15228838-46A7-FD43-7843-9805AB330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39" y="118302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E123C3F-7D16-9491-B3F1-12DB0B682D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5119" y="-194008"/>
            <a:ext cx="10058400" cy="1450975"/>
          </a:xfrm>
        </p:spPr>
        <p:txBody>
          <a:bodyPr/>
          <a:lstStyle/>
          <a:p>
            <a:r>
              <a:rPr lang="en-US" dirty="0"/>
              <a:t>ALEXNET</a:t>
            </a:r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97D78-9236-9FE5-49DC-FB9E6DAA4A2C}"/>
              </a:ext>
            </a:extLst>
          </p:cNvPr>
          <p:cNvSpPr txBox="1"/>
          <p:nvPr/>
        </p:nvSpPr>
        <p:spPr>
          <a:xfrm>
            <a:off x="8732520" y="531479"/>
            <a:ext cx="40538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s-E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5.27 </a:t>
            </a:r>
          </a:p>
          <a:p>
            <a:r>
              <a:rPr lang="es-ES" sz="2400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Accuracy</a:t>
            </a:r>
            <a:r>
              <a:rPr lang="es-ES" sz="2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 0.83%</a:t>
            </a:r>
            <a:endParaRPr lang="es-E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268914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DarkSeedLeftStep">
      <a:dk1>
        <a:srgbClr val="000000"/>
      </a:dk1>
      <a:lt1>
        <a:srgbClr val="FFFFFF"/>
      </a:lt1>
      <a:dk2>
        <a:srgbClr val="1B2F2E"/>
      </a:dk2>
      <a:lt2>
        <a:srgbClr val="F0F3F1"/>
      </a:lt2>
      <a:accent1>
        <a:srgbClr val="CF41B2"/>
      </a:accent1>
      <a:accent2>
        <a:srgbClr val="9F2FBD"/>
      </a:accent2>
      <a:accent3>
        <a:srgbClr val="7541CF"/>
      </a:accent3>
      <a:accent4>
        <a:srgbClr val="434AC4"/>
      </a:accent4>
      <a:accent5>
        <a:srgbClr val="4183CF"/>
      </a:accent5>
      <a:accent6>
        <a:srgbClr val="2FACBD"/>
      </a:accent6>
      <a:hlink>
        <a:srgbClr val="3F65BF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Retrospec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5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126</TotalTime>
  <Words>212</Words>
  <Application>Microsoft Office PowerPoint</Application>
  <PresentationFormat>Widescreen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Arial</vt:lpstr>
      <vt:lpstr>Avenir Next LT Pro</vt:lpstr>
      <vt:lpstr>Bell MT</vt:lpstr>
      <vt:lpstr>Bell MT (Headings)</vt:lpstr>
      <vt:lpstr>Calibri</vt:lpstr>
      <vt:lpstr>Calibri Light</vt:lpstr>
      <vt:lpstr>Cambria</vt:lpstr>
      <vt:lpstr>Consolas</vt:lpstr>
      <vt:lpstr>Corbel</vt:lpstr>
      <vt:lpstr>zeitung</vt:lpstr>
      <vt:lpstr>GlowVTI</vt:lpstr>
      <vt:lpstr>Office Theme</vt:lpstr>
      <vt:lpstr>1_Office Theme</vt:lpstr>
      <vt:lpstr>Retrospect</vt:lpstr>
      <vt:lpstr>1_Retrospect</vt:lpstr>
      <vt:lpstr>Stanford Cars Dataset</vt:lpstr>
      <vt:lpstr>ÍNDICE</vt:lpstr>
      <vt:lpstr>Kaggle - Stanford Car Dataset by classes folder </vt:lpstr>
      <vt:lpstr>Kaggle - Stanford Car Dataset by classes folder </vt:lpstr>
      <vt:lpstr>Preprocesado</vt:lpstr>
      <vt:lpstr>Modelos CNN</vt:lpstr>
      <vt:lpstr>LENET</vt:lpstr>
      <vt:lpstr>LENET</vt:lpstr>
      <vt:lpstr>ALEXNET</vt:lpstr>
      <vt:lpstr>ALEXNET</vt:lpstr>
      <vt:lpstr>PowerPoint Presentation</vt:lpstr>
      <vt:lpstr>Transfer Learning</vt:lpstr>
      <vt:lpstr>RESNET-50</vt:lpstr>
      <vt:lpstr>RESNET-50</vt:lpstr>
      <vt:lpstr>Autoencoder</vt:lpstr>
      <vt:lpstr>Perturbación de las imágenes con ruido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Stanford Cars Dataset</dc:title>
  <dc:creator>NOA CHU ARTZT</dc:creator>
  <cp:lastModifiedBy>NOA CHU ARTZT</cp:lastModifiedBy>
  <cp:revision>1</cp:revision>
  <dcterms:created xsi:type="dcterms:W3CDTF">2023-12-14T00:16:38Z</dcterms:created>
  <dcterms:modified xsi:type="dcterms:W3CDTF">2023-12-14T02:22:42Z</dcterms:modified>
</cp:coreProperties>
</file>